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0"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علم </a:t>
            </a:r>
            <a:r>
              <a:rPr lang="ar-IQ" dirty="0" smtClean="0">
                <a:solidFill>
                  <a:srgbClr val="C00000"/>
                </a:solidFill>
              </a:rPr>
              <a:t>الاقتصاد</a:t>
            </a:r>
            <a:br>
              <a:rPr lang="ar-IQ" dirty="0" smtClean="0">
                <a:solidFill>
                  <a:srgbClr val="C00000"/>
                </a:solidFill>
              </a:rPr>
            </a:br>
            <a:r>
              <a:rPr lang="ar-IQ" dirty="0" smtClean="0">
                <a:solidFill>
                  <a:srgbClr val="C00000"/>
                </a:solidFill>
              </a:rPr>
              <a:t>المحاضرة الأولى</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t>تعريف علم الاقتصاد</a:t>
            </a:r>
            <a:endParaRPr lang="en-US" dirty="0"/>
          </a:p>
        </p:txBody>
      </p:sp>
      <p:sp>
        <p:nvSpPr>
          <p:cNvPr id="3" name="Content Placeholder 2"/>
          <p:cNvSpPr>
            <a:spLocks noGrp="1"/>
          </p:cNvSpPr>
          <p:nvPr>
            <p:ph idx="1"/>
          </p:nvPr>
        </p:nvSpPr>
        <p:spPr>
          <a:xfrm>
            <a:off x="457200" y="1196752"/>
            <a:ext cx="8229600" cy="5184576"/>
          </a:xfrm>
        </p:spPr>
        <p:txBody>
          <a:bodyPr>
            <a:noAutofit/>
          </a:bodyPr>
          <a:lstStyle/>
          <a:p>
            <a:r>
              <a:rPr lang="ar-EG" sz="2800" dirty="0" smtClean="0"/>
              <a:t>ترجع </a:t>
            </a:r>
            <a:r>
              <a:rPr lang="ar-EG" sz="2800" dirty="0"/>
              <a:t>كلمة اقتصاد إلى أرسطو ومعناها علم مبادئ تدبر شئون المنزل، وهي منبثقة من كلمتين يونانيتين هما "أويكوس" </a:t>
            </a:r>
            <a:r>
              <a:rPr lang="en-US" sz="2800" dirty="0" err="1"/>
              <a:t>Oikos</a:t>
            </a:r>
            <a:r>
              <a:rPr lang="ar-EG" sz="2800" dirty="0"/>
              <a:t> ومعناها بيت، و"نوموس"</a:t>
            </a:r>
            <a:r>
              <a:rPr lang="en-US" sz="2800" dirty="0"/>
              <a:t> </a:t>
            </a:r>
            <a:r>
              <a:rPr lang="en-US" sz="2800" dirty="0" err="1"/>
              <a:t>Nomos</a:t>
            </a:r>
            <a:r>
              <a:rPr lang="ar-EG" sz="2800" dirty="0"/>
              <a:t> ومعناها قانون.</a:t>
            </a:r>
            <a:endParaRPr lang="en-US" sz="2800" dirty="0"/>
          </a:p>
          <a:p>
            <a:pPr lvl="0"/>
            <a:r>
              <a:rPr lang="ar-EG" sz="2800" b="1" dirty="0"/>
              <a:t>تعريف علم الاقتصاد عند آدم سميث :</a:t>
            </a:r>
            <a:endParaRPr lang="en-US" sz="2800" dirty="0"/>
          </a:p>
          <a:p>
            <a:r>
              <a:rPr lang="ar-EG" sz="2800" dirty="0"/>
              <a:t>عرف الاقتصاد الإنجليزي آدم سميث مؤسس المدرسة التقليدية علم الاقتصاد في كتابه الشهير "ثروة الأمم" هو العلم الذي يهدف إلى تحقيق الثراء للشعب والدولة، والمقصود بالثروة في تعريف آدم سميث هو الأشياء المادية أي (السلع) القادرة على إشباع حاجات الإنسان، ومعنى ذلك أن الخدمات لا تعتبر من قبيل الثروة، حيث لا يوجد لها ناتج مادي</a:t>
            </a:r>
            <a:endParaRPr lang="ar-IQ" sz="2800" dirty="0"/>
          </a:p>
        </p:txBody>
      </p:sp>
    </p:spTree>
    <p:extLst>
      <p:ext uri="{BB962C8B-B14F-4D97-AF65-F5344CB8AC3E}">
        <p14:creationId xmlns:p14="http://schemas.microsoft.com/office/powerpoint/2010/main" val="3960641039"/>
      </p:ext>
    </p:extLst>
  </p:cSld>
  <p:clrMapOvr>
    <a:masterClrMapping/>
  </p:clrMapOvr>
  <mc:AlternateContent xmlns:mc="http://schemas.openxmlformats.org/markup-compatibility/2006" xmlns:p14="http://schemas.microsoft.com/office/powerpoint/2010/main">
    <mc:Choice Requires="p14">
      <p:transition spd="slow" p14:dur="2000" advTm="13206"/>
    </mc:Choice>
    <mc:Fallback xmlns="">
      <p:transition spd="slow" advTm="1320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85000" lnSpcReduction="20000"/>
          </a:bodyPr>
          <a:lstStyle/>
          <a:p>
            <a:r>
              <a:rPr lang="ar-EG" sz="4000" dirty="0" smtClean="0"/>
              <a:t>و</a:t>
            </a:r>
            <a:r>
              <a:rPr lang="ar-IQ" sz="4000" dirty="0" smtClean="0"/>
              <a:t>ت</a:t>
            </a:r>
            <a:r>
              <a:rPr lang="ar-EG" sz="4000" dirty="0" smtClean="0"/>
              <a:t>شير </a:t>
            </a:r>
            <a:r>
              <a:rPr lang="ar-IQ" sz="4000" dirty="0" smtClean="0"/>
              <a:t>بعض </a:t>
            </a:r>
            <a:r>
              <a:rPr lang="ar-EG" sz="4000" dirty="0" smtClean="0"/>
              <a:t>التعريف</a:t>
            </a:r>
            <a:r>
              <a:rPr lang="ar-IQ" sz="4000" dirty="0" smtClean="0"/>
              <a:t>ات</a:t>
            </a:r>
            <a:r>
              <a:rPr lang="ar-EG" sz="4000" dirty="0" smtClean="0"/>
              <a:t> </a:t>
            </a:r>
            <a:r>
              <a:rPr lang="ar-EG" sz="4000" dirty="0"/>
              <a:t>إلى ثلاثة أركان رئيسية </a:t>
            </a:r>
            <a:r>
              <a:rPr lang="ar-IQ" sz="4000" dirty="0" smtClean="0"/>
              <a:t>لعلم الاقتصاد و</a:t>
            </a:r>
            <a:r>
              <a:rPr lang="ar-EG" sz="4000" dirty="0" smtClean="0"/>
              <a:t>هي</a:t>
            </a:r>
            <a:r>
              <a:rPr lang="ar-EG" sz="4000" dirty="0"/>
              <a:t>: </a:t>
            </a:r>
            <a:endParaRPr lang="en-US" sz="4000" dirty="0"/>
          </a:p>
          <a:p>
            <a:pPr lvl="0"/>
            <a:r>
              <a:rPr lang="ar-EG" sz="3700" b="1" dirty="0"/>
              <a:t>الحاجات الإنسانية المتعددة </a:t>
            </a:r>
            <a:endParaRPr lang="en-US" sz="3700" dirty="0"/>
          </a:p>
          <a:p>
            <a:pPr lvl="0"/>
            <a:r>
              <a:rPr lang="ar-EG" sz="3700" b="1" dirty="0"/>
              <a:t>الموارد المحدودة (الندرة)</a:t>
            </a:r>
            <a:endParaRPr lang="en-US" sz="3700" dirty="0"/>
          </a:p>
          <a:p>
            <a:r>
              <a:rPr lang="ar-EG" sz="3700" b="1" dirty="0"/>
              <a:t>أخيراً الاستخدامات </a:t>
            </a:r>
            <a:r>
              <a:rPr lang="ar-EG" sz="3700" b="1" dirty="0" smtClean="0"/>
              <a:t>البديلة</a:t>
            </a:r>
            <a:endParaRPr lang="ar-IQ" sz="3700" b="1" dirty="0" smtClean="0"/>
          </a:p>
          <a:p>
            <a:pPr lvl="0"/>
            <a:r>
              <a:rPr lang="ar-SA" b="1" dirty="0"/>
              <a:t>الاقتصاد الفرديّ أو الجزئى: </a:t>
            </a:r>
            <a:endParaRPr lang="en-US" dirty="0"/>
          </a:p>
          <a:p>
            <a:r>
              <a:rPr lang="ar-SA" sz="3400" dirty="0"/>
              <a:t>وهو أن يستوفي الفرد حقه بالعيش الكريم من خلالِ العمل والاعتمادِ على الذات وكسبِ الرزق، وهوَ يشمل كلّ نشاط بدنيّ أو ذهنيّ ليتمّ بعدَ ذلك التوصّل إلى سلعة أو تحقيق خدمة مُعيّنة يؤجر عليها الشخص المُنتج، وهذا المال الذي يكسبهُ الفرد من تعبهِ يُعرف بالسقف الاقتصاديّ والإمكانيات الماديّة، لذلك الاقتصاد هو طريقة منظّمة يتمّ من خلالها اختيار أسلوبِ الحياة بما يتوافق مع القدرات الماديّة. </a:t>
            </a:r>
            <a:endParaRPr lang="en-US" sz="3400"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SA" sz="3600" b="1" dirty="0"/>
              <a:t>الاقتصاد الدولي أو الكليّ: </a:t>
            </a:r>
            <a:endParaRPr lang="en-US" sz="3600" dirty="0"/>
          </a:p>
          <a:p>
            <a:r>
              <a:rPr lang="ar-SA" sz="3600" dirty="0"/>
              <a:t>هوَ علم يقوم على جمعِ المُعاملات الاقتصادية بين دول العالم، ويهتمّ بالعلاقات التجاريّة بين الدول والقدرة على التنافس في السوق العالميّ للمُنتجات، بحيث يؤثّر هذا الاقتصاد الدوليّ على الدولة ومكانَتها بينَ الدول ويعتبر معيار من معاييرِ القوّة للدَولة، فالدولة القوية هيَ التي تُسيطر على إنتاجِ سلعة مُعيّنة أو أكثر من سلعة في السوق العالميّ وبالتالي يكون هناك مردود عالي من المال الذي يؤثّر على اقتصاد الدولة. </a:t>
            </a:r>
            <a:endParaRPr lang="ar-IQ" sz="3600" dirty="0"/>
          </a:p>
          <a:p>
            <a:pPr lvl="0"/>
            <a:endParaRPr lang="ar-EG" sz="3600" dirty="0" smtClean="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lvl="0"/>
            <a:r>
              <a:rPr lang="ar-SA" b="1" dirty="0"/>
              <a:t>خصائص الاقتصاد:</a:t>
            </a:r>
            <a:endParaRPr lang="en-US" dirty="0"/>
          </a:p>
          <a:p>
            <a:pPr lvl="0"/>
            <a:r>
              <a:rPr lang="ar-SA" dirty="0"/>
              <a:t>يُعدّ الاقتصاد علماً من العلوم الاجتماعيّة والإنسانيّة؛ حيث يسعى إلى دراسة السلوكيات الخاصة بالمجتمعات والأفراد، والمرتبطة مع الحصول على الحاجات المتنوعة، والحرص على زيادة الدخل. </a:t>
            </a:r>
            <a:endParaRPr lang="ar-IQ" dirty="0"/>
          </a:p>
          <a:p>
            <a:pPr lvl="0"/>
            <a:r>
              <a:rPr lang="ar-SA" dirty="0"/>
              <a:t>يهتمّ الاقتصاد بالوسائل المستخدمة في زيادة الثروة؛ من خلال تعزيز دور النشاطات الخاصة بالإنتاج في المجالات الإنتاجيّة المتنوعة.</a:t>
            </a:r>
            <a:endParaRPr lang="en-US" dirty="0"/>
          </a:p>
          <a:p>
            <a:pPr lvl="0"/>
            <a:r>
              <a:rPr lang="ar-SA" dirty="0"/>
              <a:t>يدرس الاقتصاد الطُرق المساعدة على تحقيق الدخل، والوسائل الاستهلاكيّة، والأساليب المستخدمة في الادّخار الماليّ للمستقبل. </a:t>
            </a:r>
            <a:endParaRPr lang="en-US" dirty="0"/>
          </a:p>
          <a:p>
            <a:pPr lvl="0"/>
            <a:endParaRPr lang="ar-EG" dirty="0"/>
          </a:p>
          <a:p>
            <a:endParaRPr lang="en-US" dirty="0"/>
          </a:p>
        </p:txBody>
      </p:sp>
    </p:spTree>
    <p:extLst>
      <p:ext uri="{BB962C8B-B14F-4D97-AF65-F5344CB8AC3E}">
        <p14:creationId xmlns:p14="http://schemas.microsoft.com/office/powerpoint/2010/main" val="4252169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20000"/>
          </a:bodyPr>
          <a:lstStyle/>
          <a:p>
            <a:pPr lvl="0"/>
            <a:r>
              <a:rPr lang="ar-SA" dirty="0"/>
              <a:t>يُتابع الاقتصاد الآليات المناسبة لتحقيق كافة الأهداف الاقتصاديّة في المجتمعات؛ عن طريق دراسة الطلب والعرض داخل الأسواق، والعوامل التي تساهم في التأثير فيها، مثل التدخل الحكوميّ والاحتكار. </a:t>
            </a:r>
            <a:endParaRPr lang="en-US" dirty="0"/>
          </a:p>
          <a:p>
            <a:pPr lvl="0"/>
            <a:r>
              <a:rPr lang="ar-SA" dirty="0"/>
              <a:t>طبيعة الاقتصاد</a:t>
            </a:r>
            <a:r>
              <a:rPr lang="ar-IQ" dirty="0"/>
              <a:t>:</a:t>
            </a:r>
            <a:r>
              <a:rPr lang="ar-SA" dirty="0"/>
              <a:t> اختلف المفكرون والعلماء حول كيفية تصنيف علم الاقتصاد؛ فتعتقد مجموعة من العلماء أن طبيعته تشير إلى أنّه علم مستقل، بينما تعتقد مجموعة أُخرى بأنّه علم اجتماعيّ.</a:t>
            </a:r>
            <a:endParaRPr lang="en-US" dirty="0"/>
          </a:p>
          <a:p>
            <a:pPr lvl="0"/>
            <a:r>
              <a:rPr lang="ar-SA" dirty="0"/>
              <a:t> يمتلك علم الاقتصاد -بصفته نوعاً من أنواع العلوم- مجموعةً من المصطلحات الخاصّة به، مثل: العرض والطلب، والكفاءة، والمرونة، وغيرها. </a:t>
            </a:r>
            <a:endParaRPr lang="en-US" dirty="0"/>
          </a:p>
          <a:p>
            <a:pPr lvl="0"/>
            <a:r>
              <a:rPr lang="ar-SA" dirty="0"/>
              <a:t>يعتمد علم الاقتصاد على استخدام منهج موضوعي في تطبيق البحث العلميّ. </a:t>
            </a:r>
            <a:endParaRPr lang="en-US" dirty="0"/>
          </a:p>
          <a:p>
            <a:pPr lvl="0"/>
            <a:r>
              <a:rPr lang="ar-SA" dirty="0"/>
              <a:t>تسهّل مصطلحات علم الاقتصاد توضيح المشكلات الاقتصاديّة، وتساعد على توحيد الفهم لظواهر الاقتصاد. </a:t>
            </a:r>
            <a:endParaRPr lang="en-US" dirty="0"/>
          </a:p>
          <a:p>
            <a:pPr lvl="0"/>
            <a:endParaRPr lang="en-US"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92500" lnSpcReduction="20000"/>
          </a:bodyPr>
          <a:lstStyle/>
          <a:p>
            <a:pPr lvl="0"/>
            <a:r>
              <a:rPr lang="ar-EG" b="1" dirty="0"/>
              <a:t>فروع العلوم الاقتصادية :</a:t>
            </a:r>
            <a:endParaRPr lang="en-US" dirty="0"/>
          </a:p>
          <a:p>
            <a:pPr lvl="0"/>
            <a:r>
              <a:rPr lang="ar-EG" dirty="0"/>
              <a:t> </a:t>
            </a:r>
            <a:r>
              <a:rPr lang="ar-EG" b="1" dirty="0"/>
              <a:t>دراسة التاريخ الاقتصادي والفكر الاقتصادي </a:t>
            </a:r>
            <a:r>
              <a:rPr lang="ar-IQ" dirty="0"/>
              <a:t> - ا</a:t>
            </a:r>
            <a:r>
              <a:rPr lang="ar-EG" b="1" dirty="0"/>
              <a:t>لاقتصاد السياسي</a:t>
            </a:r>
            <a:r>
              <a:rPr lang="ar-IQ" dirty="0"/>
              <a:t>- </a:t>
            </a:r>
            <a:r>
              <a:rPr lang="ar-EG" b="1" dirty="0"/>
              <a:t>الاقتصاد التطبيقي</a:t>
            </a:r>
            <a:r>
              <a:rPr lang="ar-IQ" dirty="0"/>
              <a:t> </a:t>
            </a:r>
            <a:r>
              <a:rPr lang="ar-EG" b="1" dirty="0"/>
              <a:t>الاقتصاد الدولي </a:t>
            </a:r>
            <a:r>
              <a:rPr lang="ar-IQ" dirty="0"/>
              <a:t>-</a:t>
            </a:r>
            <a:r>
              <a:rPr lang="ar-EG" b="1" dirty="0"/>
              <a:t>الاقتصاد الإحصائي</a:t>
            </a:r>
            <a:r>
              <a:rPr lang="ar-IQ" dirty="0"/>
              <a:t>-</a:t>
            </a:r>
            <a:r>
              <a:rPr lang="ar-EG" b="1" dirty="0"/>
              <a:t>اقتصاديات النقود والبنوك </a:t>
            </a:r>
            <a:r>
              <a:rPr lang="ar-IQ" b="1" dirty="0"/>
              <a:t>-</a:t>
            </a:r>
            <a:r>
              <a:rPr lang="ar-EG" b="1" dirty="0"/>
              <a:t> الاقتصاد الاجتماعي </a:t>
            </a:r>
            <a:r>
              <a:rPr lang="ar-IQ" dirty="0"/>
              <a:t>-</a:t>
            </a:r>
            <a:r>
              <a:rPr lang="ar-EG" b="1" dirty="0"/>
              <a:t>اقتصاديات التخلف والتنمية والتطوير</a:t>
            </a:r>
            <a:r>
              <a:rPr lang="ar-IQ" b="1" dirty="0"/>
              <a:t>-</a:t>
            </a:r>
            <a:r>
              <a:rPr lang="ar-EG" b="1" dirty="0"/>
              <a:t> القوانين الاقتصادية </a:t>
            </a:r>
            <a:r>
              <a:rPr lang="ar-IQ" dirty="0"/>
              <a:t>- </a:t>
            </a:r>
            <a:r>
              <a:rPr lang="ar-EG" b="1" dirty="0"/>
              <a:t>العلاقة بين الاقتصاد والسياسة </a:t>
            </a:r>
            <a:r>
              <a:rPr lang="ar-IQ" dirty="0"/>
              <a:t>- </a:t>
            </a:r>
            <a:r>
              <a:rPr lang="ar-EG" b="1" dirty="0"/>
              <a:t>العلاقة بين الاقتصاد والاجتماع </a:t>
            </a:r>
            <a:endParaRPr lang="en-US" dirty="0"/>
          </a:p>
          <a:p>
            <a:pPr marL="0" indent="0">
              <a:buNone/>
            </a:pPr>
            <a:r>
              <a:rPr lang="ar-IQ" b="1" dirty="0"/>
              <a:t>    </a:t>
            </a:r>
            <a:r>
              <a:rPr lang="ar-EG" b="1" dirty="0"/>
              <a:t>علم الاقتصاد السياسي وعلوم القانون </a:t>
            </a:r>
            <a:r>
              <a:rPr lang="ar-IQ" dirty="0"/>
              <a:t>-</a:t>
            </a:r>
            <a:r>
              <a:rPr lang="ar-EG" b="1" dirty="0"/>
              <a:t>علم الاقتصاد</a:t>
            </a:r>
            <a:r>
              <a:rPr lang="ar-IQ" dirty="0"/>
              <a:t> </a:t>
            </a:r>
            <a:r>
              <a:rPr lang="ar-EG" b="1" dirty="0"/>
              <a:t>وعلوم الإحصاء والإدارة </a:t>
            </a:r>
            <a:endParaRPr lang="en-US" dirty="0"/>
          </a:p>
          <a:p>
            <a:pPr marL="0" indent="0">
              <a:buNone/>
            </a:pPr>
            <a:r>
              <a:rPr lang="ar-IQ" b="1" dirty="0"/>
              <a:t>  </a:t>
            </a:r>
            <a:r>
              <a:rPr lang="ar-EG" b="1" dirty="0"/>
              <a:t>والمحاسبة </a:t>
            </a:r>
            <a:r>
              <a:rPr lang="ar-IQ" dirty="0"/>
              <a:t>- </a:t>
            </a:r>
            <a:r>
              <a:rPr lang="ar-EG" b="1" dirty="0"/>
              <a:t>الاقتصاد وعلم السكان </a:t>
            </a:r>
            <a:r>
              <a:rPr lang="ar-IQ" dirty="0"/>
              <a:t>-</a:t>
            </a:r>
            <a:r>
              <a:rPr lang="ar-EG" b="1" dirty="0"/>
              <a:t>الاقتصاد والأخلاق </a:t>
            </a:r>
            <a:endParaRPr lang="en-US" dirty="0"/>
          </a:p>
          <a:p>
            <a:pPr marL="0" indent="0">
              <a:buNone/>
            </a:pPr>
            <a:endParaRPr lang="ar-IQ" dirty="0" smtClean="0">
              <a:solidFill>
                <a:srgbClr val="C00000"/>
              </a:solidFill>
            </a:endParaRPr>
          </a:p>
          <a:p>
            <a:r>
              <a:rPr lang="ar-IQ" dirty="0" smtClean="0">
                <a:solidFill>
                  <a:srgbClr val="C00000"/>
                </a:solidFill>
              </a:rPr>
              <a:t>وإلى </a:t>
            </a:r>
            <a:r>
              <a:rPr lang="ar-IQ" dirty="0">
                <a:solidFill>
                  <a:srgbClr val="C00000"/>
                </a:solidFill>
              </a:rPr>
              <a:t>اللقاء فى محاضرة أخرى </a:t>
            </a:r>
          </a:p>
          <a:p>
            <a:pPr algn="l"/>
            <a:r>
              <a:rPr lang="ar-IQ" dirty="0">
                <a:solidFill>
                  <a:srgbClr val="C00000"/>
                </a:solidFill>
              </a:rPr>
              <a:t>خالص تحياتى</a:t>
            </a:r>
          </a:p>
          <a:p>
            <a:endParaRPr lang="ar-IQ" dirty="0"/>
          </a:p>
          <a:p>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549</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جامعة بنها- كلية الآداب  قسم الإعلام-الفرقة الأولى المادة: مبادئ علم الاقتصاد المحاضرة الأولى</vt:lpstr>
      <vt:lpstr>تعريف علم الاقتصاد</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49</cp:revision>
  <dcterms:created xsi:type="dcterms:W3CDTF">2020-03-17T06:10:57Z</dcterms:created>
  <dcterms:modified xsi:type="dcterms:W3CDTF">2021-01-04T22:37:14Z</dcterms:modified>
</cp:coreProperties>
</file>